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346" r:id="rId2"/>
    <p:sldId id="327" r:id="rId3"/>
    <p:sldId id="328" r:id="rId4"/>
    <p:sldId id="355" r:id="rId5"/>
    <p:sldId id="356" r:id="rId6"/>
    <p:sldId id="331" r:id="rId7"/>
  </p:sldIdLst>
  <p:sldSz cx="6858000" cy="5143500"/>
  <p:notesSz cx="6858000" cy="9144000"/>
  <p:embeddedFontLs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HP001 4 hàng" panose="020B0604020202020204" charset="0"/>
      <p:regular r:id="rId13"/>
      <p:bold r:id="rId14"/>
    </p:embeddedFont>
    <p:embeddedFont>
      <p:font typeface="Kalam" panose="020B0604020202020204" charset="0"/>
      <p:regular r:id="rId15"/>
      <p:bold r:id="rId16"/>
    </p:embeddedFont>
    <p:embeddedFont>
      <p:font typeface="HP001 5 hàng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DDD"/>
    <a:srgbClr val="000000"/>
    <a:srgbClr val="FB4C43"/>
    <a:srgbClr val="AFD066"/>
    <a:srgbClr val="7EA131"/>
    <a:srgbClr val="FFFFFF"/>
    <a:srgbClr val="EBFFFF"/>
    <a:srgbClr val="CBFFFF"/>
    <a:srgbClr val="FB5B53"/>
    <a:srgbClr val="1E5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88" autoAdjust="0"/>
    <p:restoredTop sz="94364" autoAdjust="0"/>
  </p:normalViewPr>
  <p:slideViewPr>
    <p:cSldViewPr snapToGrid="0">
      <p:cViewPr varScale="1">
        <p:scale>
          <a:sx n="112" d="100"/>
          <a:sy n="112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53547" y="429287"/>
            <a:ext cx="4371053" cy="437105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7006" y="1784602"/>
            <a:ext cx="1286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1431097" y="620406"/>
            <a:ext cx="539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CUỐN SÁCH CỦA EM</a:t>
            </a:r>
            <a:endParaRPr 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latin typeface="UTM Cookies" panose="02040603050506020204" pitchFamily="18" charset="0"/>
            </a:endParaRPr>
          </a:p>
        </p:txBody>
      </p:sp>
      <p:sp>
        <p:nvSpPr>
          <p:cNvPr id="55" name="Google Shape;887;p39"/>
          <p:cNvSpPr/>
          <p:nvPr/>
        </p:nvSpPr>
        <p:spPr>
          <a:xfrm>
            <a:off x="1070528" y="524548"/>
            <a:ext cx="244847" cy="24242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912;p39"/>
          <p:cNvGrpSpPr/>
          <p:nvPr/>
        </p:nvGrpSpPr>
        <p:grpSpPr>
          <a:xfrm>
            <a:off x="689492" y="467980"/>
            <a:ext cx="246826" cy="210678"/>
            <a:chOff x="6530133" y="2132672"/>
            <a:chExt cx="567275" cy="427077"/>
          </a:xfrm>
        </p:grpSpPr>
        <p:sp>
          <p:nvSpPr>
            <p:cNvPr id="57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rgbClr val="7EA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915;p39"/>
          <p:cNvGrpSpPr/>
          <p:nvPr/>
        </p:nvGrpSpPr>
        <p:grpSpPr>
          <a:xfrm>
            <a:off x="1136001" y="1217893"/>
            <a:ext cx="257318" cy="247202"/>
            <a:chOff x="7047366" y="2801445"/>
            <a:chExt cx="753219" cy="723609"/>
          </a:xfrm>
        </p:grpSpPr>
        <p:sp>
          <p:nvSpPr>
            <p:cNvPr id="107" name="Google Shape;916;p39"/>
            <p:cNvSpPr/>
            <p:nvPr/>
          </p:nvSpPr>
          <p:spPr>
            <a:xfrm>
              <a:off x="7105020" y="2834900"/>
              <a:ext cx="638552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969;p39"/>
          <p:cNvGrpSpPr/>
          <p:nvPr/>
        </p:nvGrpSpPr>
        <p:grpSpPr>
          <a:xfrm rot="17930940">
            <a:off x="756888" y="1393684"/>
            <a:ext cx="218825" cy="225782"/>
            <a:chOff x="6109266" y="2958701"/>
            <a:chExt cx="158099" cy="163114"/>
          </a:xfrm>
        </p:grpSpPr>
        <p:sp>
          <p:nvSpPr>
            <p:cNvPr id="135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887;p39"/>
          <p:cNvSpPr/>
          <p:nvPr/>
        </p:nvSpPr>
        <p:spPr>
          <a:xfrm>
            <a:off x="936317" y="1245827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" name="Google Shape;969;p39"/>
          <p:cNvGrpSpPr/>
          <p:nvPr/>
        </p:nvGrpSpPr>
        <p:grpSpPr>
          <a:xfrm>
            <a:off x="396308" y="617004"/>
            <a:ext cx="218825" cy="225782"/>
            <a:chOff x="6109266" y="2958701"/>
            <a:chExt cx="158099" cy="163114"/>
          </a:xfrm>
        </p:grpSpPr>
        <p:sp>
          <p:nvSpPr>
            <p:cNvPr id="140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02934" y="640339"/>
            <a:ext cx="1633486" cy="585360"/>
            <a:chOff x="349504" y="617308"/>
            <a:chExt cx="1633486" cy="585360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15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49504" y="617308"/>
              <a:ext cx="140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15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146" name="Google Shape;887;p39"/>
          <p:cNvSpPr/>
          <p:nvPr/>
        </p:nvSpPr>
        <p:spPr>
          <a:xfrm>
            <a:off x="1413023" y="526856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887;p39"/>
          <p:cNvSpPr/>
          <p:nvPr/>
        </p:nvSpPr>
        <p:spPr>
          <a:xfrm>
            <a:off x="576026" y="1219054"/>
            <a:ext cx="181384" cy="1795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69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3413" y="399022"/>
            <a:ext cx="460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CHỮ HOA 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HP001 5 hàng" panose="020B0603050302020204" pitchFamily="34" charset="0"/>
              </a:rPr>
              <a:t>G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pic>
        <p:nvPicPr>
          <p:cNvPr id="1026" name="Picture 2" descr="Lý thuyết ôn chữ hoa g tiếng việt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5"/>
          <a:stretch/>
        </p:blipFill>
        <p:spPr bwMode="auto">
          <a:xfrm>
            <a:off x="1581824" y="1407852"/>
            <a:ext cx="2506427" cy="344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ẫu chữ viết chuẩn của Bộ Giáo dục và Đào tạo - HoaTieu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01" y="2285231"/>
            <a:ext cx="1253440" cy="212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887;p39"/>
          <p:cNvSpPr/>
          <p:nvPr/>
        </p:nvSpPr>
        <p:spPr>
          <a:xfrm>
            <a:off x="1070528" y="524548"/>
            <a:ext cx="244847" cy="24242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912;p39"/>
          <p:cNvGrpSpPr/>
          <p:nvPr/>
        </p:nvGrpSpPr>
        <p:grpSpPr>
          <a:xfrm>
            <a:off x="689492" y="467980"/>
            <a:ext cx="246826" cy="210678"/>
            <a:chOff x="6530133" y="2132672"/>
            <a:chExt cx="567275" cy="427077"/>
          </a:xfrm>
        </p:grpSpPr>
        <p:sp>
          <p:nvSpPr>
            <p:cNvPr id="14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rgbClr val="7EA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915;p39"/>
          <p:cNvGrpSpPr/>
          <p:nvPr/>
        </p:nvGrpSpPr>
        <p:grpSpPr>
          <a:xfrm>
            <a:off x="1136001" y="1217893"/>
            <a:ext cx="257318" cy="247202"/>
            <a:chOff x="7047366" y="2801445"/>
            <a:chExt cx="753219" cy="723609"/>
          </a:xfrm>
        </p:grpSpPr>
        <p:sp>
          <p:nvSpPr>
            <p:cNvPr id="17" name="Google Shape;916;p39"/>
            <p:cNvSpPr/>
            <p:nvPr/>
          </p:nvSpPr>
          <p:spPr>
            <a:xfrm>
              <a:off x="7105020" y="2834900"/>
              <a:ext cx="638552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969;p39"/>
          <p:cNvGrpSpPr/>
          <p:nvPr/>
        </p:nvGrpSpPr>
        <p:grpSpPr>
          <a:xfrm rot="17930940">
            <a:off x="756888" y="1393684"/>
            <a:ext cx="218825" cy="225782"/>
            <a:chOff x="6109266" y="2958701"/>
            <a:chExt cx="158099" cy="163114"/>
          </a:xfrm>
        </p:grpSpPr>
        <p:sp>
          <p:nvSpPr>
            <p:cNvPr id="45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887;p39"/>
          <p:cNvSpPr/>
          <p:nvPr/>
        </p:nvSpPr>
        <p:spPr>
          <a:xfrm>
            <a:off x="936317" y="1245827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969;p39"/>
          <p:cNvGrpSpPr/>
          <p:nvPr/>
        </p:nvGrpSpPr>
        <p:grpSpPr>
          <a:xfrm>
            <a:off x="396308" y="617004"/>
            <a:ext cx="218825" cy="225782"/>
            <a:chOff x="6109266" y="2958701"/>
            <a:chExt cx="158099" cy="163114"/>
          </a:xfrm>
        </p:grpSpPr>
        <p:sp>
          <p:nvSpPr>
            <p:cNvPr id="50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887;p39"/>
          <p:cNvSpPr/>
          <p:nvPr/>
        </p:nvSpPr>
        <p:spPr>
          <a:xfrm>
            <a:off x="1413023" y="526856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887;p39"/>
          <p:cNvSpPr/>
          <p:nvPr/>
        </p:nvSpPr>
        <p:spPr>
          <a:xfrm>
            <a:off x="576026" y="1219054"/>
            <a:ext cx="181384" cy="1795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02934" y="640339"/>
            <a:ext cx="1633486" cy="585360"/>
            <a:chOff x="349504" y="617308"/>
            <a:chExt cx="1633486" cy="58536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15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49504" y="617308"/>
              <a:ext cx="140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15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84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G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" name="Hướng dẫn viết chữ G ho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447557" y="1285861"/>
            <a:ext cx="39052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2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 mute="1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B163A8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b="4496"/>
          <a:stretch/>
        </p:blipFill>
        <p:spPr>
          <a:xfrm>
            <a:off x="1532193" y="1093681"/>
            <a:ext cx="3606800" cy="3706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961" y="1133664"/>
            <a:ext cx="2153264" cy="219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61360" y="1400873"/>
            <a:ext cx="550607" cy="5693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31228" y="282952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G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1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  <p:par>
              <p:cTn id="9"/>
            </p:par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21396" y="243626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1644021" y="2380317"/>
            <a:ext cx="35182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a. </a:t>
            </a:r>
            <a:r>
              <a:rPr lang="en-US" sz="1600" dirty="0" err="1">
                <a:latin typeface="UTM Avo" panose="02040603050506020204" pitchFamily="18" charset="0"/>
              </a:rPr>
              <a:t>Chữ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  </a:t>
            </a:r>
            <a:r>
              <a:rPr lang="en-US" sz="24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G</a:t>
            </a:r>
            <a:endParaRPr lang="vi-VN" sz="24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b.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cao</a:t>
            </a:r>
            <a:r>
              <a:rPr lang="en-US" sz="1600" dirty="0">
                <a:latin typeface="UTM Avo" panose="02040603050506020204" pitchFamily="18" charset="0"/>
              </a:rPr>
              <a:t> 2.5 li 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  </a:t>
            </a:r>
            <a:r>
              <a:rPr lang="en-US" sz="2400" dirty="0" smtClean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g, h</a:t>
            </a:r>
            <a:endParaRPr lang="vi-VN" sz="24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34125" y="1100137"/>
            <a:ext cx="6388018" cy="1143000"/>
            <a:chOff x="-264304" y="1034870"/>
            <a:chExt cx="6388018" cy="1143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2" t="-612" r="35159" b="32405"/>
            <a:stretch/>
          </p:blipFill>
          <p:spPr>
            <a:xfrm>
              <a:off x="-166934" y="1034870"/>
              <a:ext cx="5743334" cy="1143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264304" y="1295761"/>
              <a:ext cx="6388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latin typeface="HP001 4 hàng" panose="020B0603050302020204" pitchFamily="34" charset="0"/>
                </a:rPr>
                <a:t> Gần jực </a:t>
              </a:r>
              <a:r>
                <a:rPr lang="el-GR" sz="2800" dirty="0">
                  <a:latin typeface="HP001 4 hàng" panose="020B0603050302020204" pitchFamily="34" charset="0"/>
                </a:rPr>
                <a:t>κ</a:t>
              </a:r>
              <a:r>
                <a:rPr lang="vi-VN" sz="2800" dirty="0">
                  <a:latin typeface="HP001 4 hàng" panose="020B0603050302020204" pitchFamily="34" charset="0"/>
                </a:rPr>
                <a:t>ì </a:t>
              </a:r>
              <a:r>
                <a:rPr lang="el-GR" sz="2800" dirty="0">
                  <a:latin typeface="HP001 4 hàng" panose="020B0603050302020204" pitchFamily="34" charset="0"/>
                </a:rPr>
                <a:t>Α΄</a:t>
              </a:r>
              <a:r>
                <a:rPr lang="vi-VN" sz="2800" dirty="0">
                  <a:latin typeface="HP001 4 hàng" panose="020B0603050302020204" pitchFamily="34" charset="0"/>
                </a:rPr>
                <a:t>n, gần </a:t>
              </a:r>
              <a:r>
                <a:rPr lang="el-GR" sz="2800" dirty="0">
                  <a:latin typeface="HP001 4 hàng" panose="020B0603050302020204" pitchFamily="34" charset="0"/>
                </a:rPr>
                <a:t>Α˝</a:t>
              </a:r>
              <a:r>
                <a:rPr lang="vi-VN" sz="2800" dirty="0">
                  <a:latin typeface="HP001 4 hàng" panose="020B0603050302020204" pitchFamily="34" charset="0"/>
                </a:rPr>
                <a:t>n </a:t>
              </a:r>
              <a:r>
                <a:rPr lang="el-GR" sz="2800" dirty="0">
                  <a:latin typeface="HP001 4 hàng" panose="020B0603050302020204" pitchFamily="34" charset="0"/>
                </a:rPr>
                <a:t>κ</a:t>
              </a:r>
              <a:r>
                <a:rPr lang="vi-VN" sz="2800" dirty="0">
                  <a:latin typeface="HP001 4 hàng" panose="020B0603050302020204" pitchFamily="34" charset="0"/>
                </a:rPr>
                <a:t>ì </a:t>
              </a:r>
              <a:r>
                <a:rPr lang="vi-VN" sz="2800" dirty="0" smtClean="0">
                  <a:latin typeface="HP001 4 hàng" panose="020B0603050302020204" pitchFamily="34" charset="0"/>
                </a:rPr>
                <a:t>sáng.</a:t>
              </a:r>
              <a:r>
                <a:rPr lang="en-US" sz="2800" dirty="0" smtClean="0">
                  <a:latin typeface="HP001 4 hàng" panose="020B0603050302020204" pitchFamily="34" charset="0"/>
                </a:rPr>
                <a:t> </a:t>
              </a:r>
              <a:endParaRPr lang="en-US" sz="2800" dirty="0"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241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uiExpand="1" build="p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85</Words>
  <Application>Microsoft Office PowerPoint</Application>
  <PresentationFormat>Custom</PresentationFormat>
  <Paragraphs>17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Montserrat</vt:lpstr>
      <vt:lpstr>Wingdings</vt:lpstr>
      <vt:lpstr>HP001 4 hàng</vt:lpstr>
      <vt:lpstr>Kalam</vt:lpstr>
      <vt:lpstr>HP001 5 hàng</vt:lpstr>
      <vt:lpstr>UTM Cookies</vt:lpstr>
      <vt:lpstr>UTM Avo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84</cp:revision>
  <dcterms:modified xsi:type="dcterms:W3CDTF">2021-10-25T14:54:22Z</dcterms:modified>
</cp:coreProperties>
</file>